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Open Sans 1 Bold" charset="1" panose="00000000000000000000"/>
      <p:regular r:id="rId12"/>
    </p:embeddedFont>
    <p:embeddedFont>
      <p:font typeface="Open Sans 1" charset="1" panose="00000000000000000000"/>
      <p:regular r:id="rId13"/>
    </p:embeddedFont>
    <p:embeddedFont>
      <p:font typeface="Quicksand" charset="1" panose="00000000000000000000"/>
      <p:regular r:id="rId14"/>
    </p:embeddedFont>
    <p:embeddedFont>
      <p:font typeface="Open Sans 2 Italics" charset="1" panose="020B0606030504020204"/>
      <p:regular r:id="rId15"/>
    </p:embeddedFont>
    <p:embeddedFont>
      <p:font typeface="League Spartan" charset="1" panose="00000800000000000000"/>
      <p:regular r:id="rId16"/>
    </p:embeddedFont>
    <p:embeddedFont>
      <p:font typeface="Montserrat" charset="1" panose="000005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Relationship Id="rId4" Target="../media/image8.jpeg" Type="http://schemas.openxmlformats.org/officeDocument/2006/relationships/image"/><Relationship Id="rId5" Target="../media/image9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svg" Type="http://schemas.openxmlformats.org/officeDocument/2006/relationships/image"/><Relationship Id="rId11" Target="../media/image19.png" Type="http://schemas.openxmlformats.org/officeDocument/2006/relationships/image"/><Relationship Id="rId12" Target="../media/image20.svg" Type="http://schemas.openxmlformats.org/officeDocument/2006/relationships/image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431265" y="305480"/>
            <a:ext cx="11644151" cy="10781621"/>
          </a:xfrm>
          <a:custGeom>
            <a:avLst/>
            <a:gdLst/>
            <a:ahLst/>
            <a:cxnLst/>
            <a:rect r="r" b="b" t="t" l="l"/>
            <a:pathLst>
              <a:path h="10781621" w="11644151">
                <a:moveTo>
                  <a:pt x="0" y="0"/>
                </a:moveTo>
                <a:lnTo>
                  <a:pt x="11644151" y="0"/>
                </a:lnTo>
                <a:lnTo>
                  <a:pt x="11644151" y="10781622"/>
                </a:lnTo>
                <a:lnTo>
                  <a:pt x="0" y="10781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3171344" y="8160092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2252" y="2327656"/>
            <a:ext cx="12630424" cy="5832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52"/>
              </a:lnSpc>
            </a:pPr>
            <a:r>
              <a:rPr lang="en-US" sz="16751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Remember You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05583" y="8323820"/>
            <a:ext cx="9623762" cy="138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1"/>
              </a:lnSpc>
            </a:pPr>
            <a:r>
              <a:rPr lang="en-US" sz="3979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Tecnología con corazón para cuidar la mente.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29276" y="0"/>
            <a:ext cx="6858724" cy="10294520"/>
          </a:xfrm>
          <a:custGeom>
            <a:avLst/>
            <a:gdLst/>
            <a:ahLst/>
            <a:cxnLst/>
            <a:rect r="r" b="b" t="t" l="l"/>
            <a:pathLst>
              <a:path h="10294520" w="6858724">
                <a:moveTo>
                  <a:pt x="0" y="0"/>
                </a:moveTo>
                <a:lnTo>
                  <a:pt x="6858724" y="0"/>
                </a:lnTo>
                <a:lnTo>
                  <a:pt x="6858724" y="10294520"/>
                </a:lnTo>
                <a:lnTo>
                  <a:pt x="0" y="102945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538177" y="857250"/>
            <a:ext cx="7425350" cy="1501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49"/>
              </a:lnSpc>
            </a:pPr>
            <a:r>
              <a:rPr lang="en-US" sz="8749" b="true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Cliente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38177" y="2452437"/>
            <a:ext cx="8024449" cy="1598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Nuestra clientela es principalmente la gente que tiene Alzheimer, la cual es una enfermedad o trastorno cerebral que provoca la pérdida progresiva de la memoria, el pensamiento y el comportamiento.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38177" y="4598005"/>
            <a:ext cx="8024449" cy="119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Si bien la aplicación es para gente que padece de Alzheimer, en gran parte esta enfermedad la padecen principalmente gente mayor de edad sobre los 65 años.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38177" y="6525144"/>
            <a:ext cx="8024449" cy="119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Nuestros principales clientes van a ser la gente de la región metropolitana de santiago donde se cuenta  con 1.338.230 de adultos mayores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288000" y="-66558"/>
            <a:ext cx="6858724" cy="10294520"/>
          </a:xfrm>
          <a:custGeom>
            <a:avLst/>
            <a:gdLst/>
            <a:ahLst/>
            <a:cxnLst/>
            <a:rect r="r" b="b" t="t" l="l"/>
            <a:pathLst>
              <a:path h="10294520" w="6858724">
                <a:moveTo>
                  <a:pt x="0" y="0"/>
                </a:moveTo>
                <a:lnTo>
                  <a:pt x="6858724" y="0"/>
                </a:lnTo>
                <a:lnTo>
                  <a:pt x="6858724" y="10294520"/>
                </a:lnTo>
                <a:lnTo>
                  <a:pt x="0" y="102945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538177" y="857250"/>
            <a:ext cx="7425350" cy="1501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49"/>
              </a:lnSpc>
            </a:pPr>
            <a:r>
              <a:rPr lang="en-US" sz="8749" b="true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Problématica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38177" y="2452437"/>
            <a:ext cx="8024449" cy="5199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Se estima que alrededor de 55 millones de personas viven con demencia, y que de estos un 60% y 80% corresponden al Alzheimer, la OMS prevé que el número de personas con demencia aumente hasta los 150 millones en 2050.</a:t>
            </a:r>
          </a:p>
          <a:p>
            <a:pPr algn="just">
              <a:lnSpc>
                <a:spcPts val="3219"/>
              </a:lnSpc>
            </a:pPr>
          </a:p>
          <a:p>
            <a:pPr algn="just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En Chile, se espera que el porcentaje de población con Alzheimer aumente de 1,06% a 3,1% en 2025.</a:t>
            </a:r>
          </a:p>
          <a:p>
            <a:pPr algn="just">
              <a:lnSpc>
                <a:spcPts val="3219"/>
              </a:lnSpc>
            </a:pPr>
          </a:p>
          <a:p>
            <a:pPr algn="just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Si bien los avances tecnológicos y científicos actuales permiten la detección temprana aun no hay una cura definitiva para esta enfermedad siendo los adultos mayores los principales afectados por esta, repercutiendo en su memoria, lenguaje, orientación y autonomía.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38177" y="8018145"/>
            <a:ext cx="8533926" cy="1092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i="true">
                <a:solidFill>
                  <a:srgbClr val="000000"/>
                </a:solidFill>
                <a:latin typeface="Open Sans 2 Italics"/>
                <a:ea typeface="Open Sans 2 Italics"/>
                <a:cs typeface="Open Sans 2 Italics"/>
                <a:sym typeface="Open Sans 2 Italics"/>
              </a:rPr>
              <a:t>Fuentes:   https://uchile.cl/noticias/168693/u-de-chile-plantea-la-necesidad-de-un-politica-integral-en-demencias, https://www.infobae.com/america/ciencia-america/2025/08/09/la-nueva-era-del-alzheimer-5-novedades-presentadas-en-el-congreso-de-investigacion-mas-grande-del-mundo 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289878" y="0"/>
            <a:ext cx="7927477" cy="10287000"/>
          </a:xfrm>
          <a:custGeom>
            <a:avLst/>
            <a:gdLst/>
            <a:ahLst/>
            <a:cxnLst/>
            <a:rect r="r" b="b" t="t" l="l"/>
            <a:pathLst>
              <a:path h="10287000" w="7927477">
                <a:moveTo>
                  <a:pt x="0" y="0"/>
                </a:moveTo>
                <a:lnTo>
                  <a:pt x="7927477" y="0"/>
                </a:lnTo>
                <a:lnTo>
                  <a:pt x="792747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6615" t="0" r="-22637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559298" y="3820752"/>
            <a:ext cx="2645496" cy="264549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046" t="0" r="-25046" b="0"/>
              </a:stretch>
            </a:blipFill>
            <a:ln w="95250" cap="sq">
              <a:solidFill>
                <a:srgbClr val="CB6CE6"/>
              </a:solidFill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12908509" y="2614553"/>
            <a:ext cx="3654791" cy="365479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  <a:ln w="95250" cap="sq">
              <a:solidFill>
                <a:srgbClr val="FFDE59"/>
              </a:solidFill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3520347" y="6047719"/>
            <a:ext cx="2160259" cy="216025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-49812" b="0"/>
              </a:stretch>
            </a:blipFill>
            <a:ln w="95250" cap="sq">
              <a:solidFill>
                <a:srgbClr val="FF3131"/>
              </a:solidFill>
              <a:prstDash val="solid"/>
              <a:miter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1487194" y="1562762"/>
            <a:ext cx="8300664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Solución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87194" y="2743811"/>
            <a:ext cx="8024449" cy="2789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Para abordar la problemática actual, se desarrollará una aplicación móvil cuyo propósito será mitigar el avance del Alzheimer y mejorar la calidad de vida de las personas afectadas. Asimismo, esta solución busca reducir la carga de trabajo de quienes cuidan de ellos y garantizar que, ante cualquier emergencia, no se encuentren solos al momento de actuar.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23" t="0" r="-22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66034" y="2614553"/>
            <a:ext cx="1638300" cy="1638300"/>
          </a:xfrm>
          <a:custGeom>
            <a:avLst/>
            <a:gdLst/>
            <a:ahLst/>
            <a:cxnLst/>
            <a:rect r="r" b="b" t="t" l="l"/>
            <a:pathLst>
              <a:path h="1638300" w="1638300">
                <a:moveTo>
                  <a:pt x="0" y="0"/>
                </a:moveTo>
                <a:lnTo>
                  <a:pt x="1638300" y="0"/>
                </a:lnTo>
                <a:lnTo>
                  <a:pt x="1638300" y="1638300"/>
                </a:lnTo>
                <a:lnTo>
                  <a:pt x="0" y="163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66034" y="5658719"/>
            <a:ext cx="1638300" cy="1509284"/>
          </a:xfrm>
          <a:custGeom>
            <a:avLst/>
            <a:gdLst/>
            <a:ahLst/>
            <a:cxnLst/>
            <a:rect r="r" b="b" t="t" l="l"/>
            <a:pathLst>
              <a:path h="1509284" w="1638300">
                <a:moveTo>
                  <a:pt x="0" y="0"/>
                </a:moveTo>
                <a:lnTo>
                  <a:pt x="1638300" y="0"/>
                </a:lnTo>
                <a:lnTo>
                  <a:pt x="1638300" y="1509283"/>
                </a:lnTo>
                <a:lnTo>
                  <a:pt x="0" y="15092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394159" y="4494573"/>
            <a:ext cx="1959103" cy="1638300"/>
          </a:xfrm>
          <a:custGeom>
            <a:avLst/>
            <a:gdLst/>
            <a:ahLst/>
            <a:cxnLst/>
            <a:rect r="r" b="b" t="t" l="l"/>
            <a:pathLst>
              <a:path h="1638300" w="1959103">
                <a:moveTo>
                  <a:pt x="0" y="0"/>
                </a:moveTo>
                <a:lnTo>
                  <a:pt x="1959103" y="0"/>
                </a:lnTo>
                <a:lnTo>
                  <a:pt x="1959103" y="1638300"/>
                </a:lnTo>
                <a:lnTo>
                  <a:pt x="0" y="16383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64127" y="7485382"/>
            <a:ext cx="1298364" cy="1509284"/>
          </a:xfrm>
          <a:custGeom>
            <a:avLst/>
            <a:gdLst/>
            <a:ahLst/>
            <a:cxnLst/>
            <a:rect r="r" b="b" t="t" l="l"/>
            <a:pathLst>
              <a:path h="1509284" w="1298364">
                <a:moveTo>
                  <a:pt x="0" y="0"/>
                </a:moveTo>
                <a:lnTo>
                  <a:pt x="1298364" y="0"/>
                </a:lnTo>
                <a:lnTo>
                  <a:pt x="1298364" y="1509284"/>
                </a:lnTo>
                <a:lnTo>
                  <a:pt x="0" y="15092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394159" y="1108972"/>
            <a:ext cx="1638300" cy="1682465"/>
          </a:xfrm>
          <a:custGeom>
            <a:avLst/>
            <a:gdLst/>
            <a:ahLst/>
            <a:cxnLst/>
            <a:rect r="r" b="b" t="t" l="l"/>
            <a:pathLst>
              <a:path h="1682465" w="1638300">
                <a:moveTo>
                  <a:pt x="0" y="0"/>
                </a:moveTo>
                <a:lnTo>
                  <a:pt x="1638300" y="0"/>
                </a:lnTo>
                <a:lnTo>
                  <a:pt x="1638300" y="1682464"/>
                </a:lnTo>
                <a:lnTo>
                  <a:pt x="0" y="16824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87194" y="1562762"/>
            <a:ext cx="9072105" cy="226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Funcionalidad</a:t>
            </a:r>
          </a:p>
          <a:p>
            <a:pPr algn="l">
              <a:lnSpc>
                <a:spcPts val="91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487194" y="2743811"/>
            <a:ext cx="8024449" cy="673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 continuación los puntos claves de nuestro proyecto son: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Desarrollo de una red de apoyo para los cuidadores.</a:t>
            </a:r>
          </a:p>
          <a:p>
            <a:pPr algn="just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Implementación tecnologías actuales para facilitar el uso de la aplicación como el reconocimiento facial y la geolocalización para casos de emergencia.</a:t>
            </a:r>
          </a:p>
          <a:p>
            <a:pPr algn="just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</a:t>
            </a:r>
            <a:r>
              <a:rPr lang="en-US" sz="23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ctividades de estimulación cognitiva con sensaciones de logro para fortalecer la calidad de vida de las personas afectadas.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Incorporar funciones que permitan generar recordatorios, llevar un registro del día a día y poder llevar a las personas cercanas importantes con ellos.</a:t>
            </a:r>
          </a:p>
          <a:p>
            <a:pPr algn="just">
              <a:lnSpc>
                <a:spcPts val="3499"/>
              </a:lnSpc>
            </a:pPr>
          </a:p>
          <a:p>
            <a:pPr algn="just">
              <a:lnSpc>
                <a:spcPts val="3205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41572" y="3952439"/>
            <a:ext cx="11604857" cy="3226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65"/>
              </a:lnSpc>
            </a:pPr>
            <a:r>
              <a:rPr lang="en-US" sz="1883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GRACIAS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993300" y="3094554"/>
            <a:ext cx="12301401" cy="1219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40"/>
              </a:lnSpc>
            </a:pPr>
            <a:r>
              <a:rPr lang="en-US" sz="7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Muchas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DAGxv7rfj44</dc:identifier>
  <dcterms:modified xsi:type="dcterms:W3CDTF">2011-08-01T06:04:30Z</dcterms:modified>
  <cp:revision>1</cp:revision>
  <dc:title>Presentación Proyecto</dc:title>
</cp:coreProperties>
</file>